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3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54422" y="3764131"/>
            <a:ext cx="5850387" cy="175432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«Негосударственное регулирование внешнеэкономических сделок»</a:t>
            </a:r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53087" y="5429173"/>
            <a:ext cx="6752659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</a:t>
            </a:r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международного права</a:t>
            </a:r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638" y="4500978"/>
            <a:ext cx="3702703" cy="20615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формирование </a:t>
            </a:r>
            <a:r>
              <a:rPr lang="ru-RU" dirty="0"/>
              <a:t>у обучающихся комплексного представления о неправовых средствах регулирования отношений, возникающих из внешнеэкономических контрактов и освоение практических навыков по представлению интересов клиентов в международных коммерческих арбитражах.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 smtClean="0"/>
              <a:t> </a:t>
            </a:r>
            <a:r>
              <a:rPr lang="ru-RU" dirty="0">
                <a:ea typeface="Times New Roman" panose="02020603050405020304" pitchFamily="18" charset="0"/>
              </a:rPr>
              <a:t>исследовать </a:t>
            </a:r>
            <a:r>
              <a:rPr lang="ru-RU" dirty="0" smtClean="0">
                <a:ea typeface="Times New Roman" panose="02020603050405020304" pitchFamily="18" charset="0"/>
              </a:rPr>
              <a:t>и уяснить содержание понятий «внешнеэкономическая сделка», «негосударственное регулирование»; 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>
                <a:ea typeface="Times New Roman" panose="02020603050405020304" pitchFamily="18" charset="0"/>
              </a:rPr>
              <a:t>выявить взаимодействие дисциплины со смежными отраслями современного права; 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>
                <a:ea typeface="Times New Roman" panose="02020603050405020304" pitchFamily="18" charset="0"/>
              </a:rPr>
              <a:t>определить источники, регламентирующие механизм регулирования отношений, возникающих из внешнеэкономических контрактов;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>
                <a:ea typeface="Times New Roman" panose="02020603050405020304" pitchFamily="18" charset="0"/>
              </a:rPr>
              <a:t>овладеть знаниями в сфере понятийного аппарата, используемого при составлении и заключении внешнеэкономических контрактов; 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>
                <a:ea typeface="Times New Roman" panose="02020603050405020304" pitchFamily="18" charset="0"/>
              </a:rPr>
              <a:t>усвоить навыки аргументировано и юридически грамотно обосновывать свою позицию по дискуссионным вопросам;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>
                <a:ea typeface="Times New Roman" panose="02020603050405020304" pitchFamily="18" charset="0"/>
              </a:rPr>
              <a:t>развитие у обучающихся юридического мышления и навыков практического применения теоретических знаний в сфере внешнеэкономической деятельности. </a:t>
            </a:r>
            <a:endParaRPr lang="ru-RU" sz="2400" dirty="0">
              <a:ea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25" y="1493993"/>
            <a:ext cx="8378517" cy="50342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181" y="804748"/>
            <a:ext cx="7886700" cy="69245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546583"/>
            <a:ext cx="7886700" cy="510064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Обучающиеся по </a:t>
            </a:r>
            <a:r>
              <a:rPr lang="ru-RU" dirty="0"/>
              <a:t>направлению </a:t>
            </a:r>
            <a:r>
              <a:rPr lang="ru-RU" dirty="0" smtClean="0"/>
              <a:t>подготовки: </a:t>
            </a:r>
          </a:p>
          <a:p>
            <a:pPr marL="0" indent="0" algn="just">
              <a:buNone/>
            </a:pPr>
            <a:r>
              <a:rPr lang="ru-RU" dirty="0" smtClean="0"/>
              <a:t>- 40.04.01 </a:t>
            </a:r>
            <a:r>
              <a:rPr lang="ru-RU" dirty="0"/>
              <a:t>Юриспруденция квалификация «магистр», профиль подготовки «Юрист в сфере международных экономических отношений, бизнеса и финансового регулирования</a:t>
            </a:r>
            <a:r>
              <a:rPr lang="ru-RU" dirty="0" smtClean="0"/>
              <a:t>».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26" y="394972"/>
            <a:ext cx="2287917" cy="14299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2954" y="755372"/>
            <a:ext cx="6243836" cy="9195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955549"/>
            <a:ext cx="7886700" cy="444525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Источники негосударственного регулирования </a:t>
            </a:r>
            <a:r>
              <a:rPr lang="ru-RU" dirty="0" smtClean="0"/>
              <a:t>трансграничных договорных </a:t>
            </a:r>
            <a:r>
              <a:rPr lang="ru-RU" dirty="0"/>
              <a:t>обязательств (</a:t>
            </a:r>
            <a:r>
              <a:rPr lang="ru-RU" dirty="0" err="1"/>
              <a:t>lex</a:t>
            </a:r>
            <a:r>
              <a:rPr lang="ru-RU" dirty="0"/>
              <a:t> </a:t>
            </a:r>
            <a:r>
              <a:rPr lang="ru-RU" dirty="0" err="1"/>
              <a:t>mercatoria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Универсальные </a:t>
            </a:r>
            <a:r>
              <a:rPr lang="ru-RU" dirty="0" smtClean="0"/>
              <a:t>и региональные негосударственные </a:t>
            </a:r>
            <a:r>
              <a:rPr lang="ru-RU" dirty="0"/>
              <a:t>средства регулирования внешнеэкономических </a:t>
            </a:r>
            <a:r>
              <a:rPr lang="ru-RU" dirty="0" smtClean="0"/>
              <a:t>сделок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 smtClean="0"/>
              <a:t>Особенности регулирования трансграничных отношений в </a:t>
            </a:r>
            <a:r>
              <a:rPr lang="ru-RU" dirty="0"/>
              <a:t>сфере права интеллектуальной собственности, в сфере денежных обязательств и расчетов, спортивного </a:t>
            </a:r>
            <a:r>
              <a:rPr lang="ru-RU" dirty="0" smtClean="0"/>
              <a:t>права;</a:t>
            </a:r>
            <a:endParaRPr lang="ru-RU" dirty="0"/>
          </a:p>
          <a:p>
            <a:r>
              <a:rPr lang="ru-RU" dirty="0"/>
              <a:t>Проблемы </a:t>
            </a:r>
            <a:r>
              <a:rPr lang="ru-RU" dirty="0" smtClean="0"/>
              <a:t>и особенности выбора </a:t>
            </a:r>
            <a:r>
              <a:rPr lang="ru-RU" dirty="0"/>
              <a:t>международным коммерческим арбитражем </a:t>
            </a:r>
            <a:r>
              <a:rPr lang="ru-RU" dirty="0" smtClean="0"/>
              <a:t>применимого права при разрешении трансграничных споров.</a:t>
            </a:r>
            <a:endParaRPr lang="ru-RU" dirty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825371"/>
            <a:ext cx="7886700" cy="104984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Тематический план дисциплины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9" y="1872001"/>
            <a:ext cx="78867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/>
              <a:t>Тема</a:t>
            </a:r>
            <a:r>
              <a:rPr lang="ru-RU" sz="1800" dirty="0"/>
              <a:t> </a:t>
            </a:r>
            <a:r>
              <a:rPr lang="ru-RU" sz="1800" dirty="0"/>
              <a:t>1. </a:t>
            </a:r>
            <a:r>
              <a:rPr lang="ru-RU" sz="1800" dirty="0" err="1"/>
              <a:t>Lex</a:t>
            </a:r>
            <a:r>
              <a:rPr lang="ru-RU" sz="1800" dirty="0"/>
              <a:t> </a:t>
            </a:r>
            <a:r>
              <a:rPr lang="ru-RU" sz="1800" dirty="0" err="1"/>
              <a:t>mercatoria</a:t>
            </a:r>
            <a:r>
              <a:rPr lang="ru-RU" sz="1800" dirty="0"/>
              <a:t>: понятие, основные </a:t>
            </a:r>
            <a:r>
              <a:rPr lang="ru-RU" sz="1800" dirty="0" smtClean="0"/>
              <a:t>концепции.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dirty="0"/>
              <a:t>Тема 2. Источники негосударственного регулирования договорных обязательств (</a:t>
            </a:r>
            <a:r>
              <a:rPr lang="ru-RU" sz="1800" dirty="0" err="1"/>
              <a:t>lex</a:t>
            </a:r>
            <a:r>
              <a:rPr lang="ru-RU" sz="1800" dirty="0"/>
              <a:t> </a:t>
            </a:r>
            <a:r>
              <a:rPr lang="ru-RU" sz="1800" dirty="0" err="1"/>
              <a:t>mercatoria</a:t>
            </a:r>
            <a:r>
              <a:rPr lang="ru-RU" sz="1800" dirty="0"/>
              <a:t>): общая характеристика, </a:t>
            </a:r>
            <a:r>
              <a:rPr lang="ru-RU" sz="1800" dirty="0" smtClean="0"/>
              <a:t>виды.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dirty="0"/>
              <a:t>Тема 3. </a:t>
            </a:r>
            <a:r>
              <a:rPr lang="ru-RU" sz="1800" dirty="0"/>
              <a:t>Универсальные негосударственные средства регулирования внешнеэкономических </a:t>
            </a:r>
            <a:r>
              <a:rPr lang="ru-RU" sz="1800" dirty="0" smtClean="0"/>
              <a:t>сделок.</a:t>
            </a:r>
          </a:p>
          <a:p>
            <a:pPr marL="0" indent="0" algn="just">
              <a:buNone/>
            </a:pPr>
            <a:r>
              <a:rPr lang="ru-RU" sz="1800" dirty="0" smtClean="0"/>
              <a:t>Тема </a:t>
            </a:r>
            <a:r>
              <a:rPr lang="ru-RU" sz="1800" dirty="0"/>
              <a:t>4. Региональные негосударственные средства регулирования внешнеэкономических </a:t>
            </a:r>
            <a:r>
              <a:rPr lang="ru-RU" sz="1800" dirty="0" smtClean="0"/>
              <a:t>сделок.</a:t>
            </a:r>
          </a:p>
          <a:p>
            <a:pPr marL="0" indent="0" algn="just">
              <a:buNone/>
            </a:pPr>
            <a:r>
              <a:rPr lang="ru-RU" sz="1800" dirty="0" smtClean="0"/>
              <a:t>Тема </a:t>
            </a:r>
            <a:r>
              <a:rPr lang="ru-RU" sz="1800" dirty="0"/>
              <a:t>5. </a:t>
            </a:r>
            <a:r>
              <a:rPr lang="ru-RU" sz="1800" dirty="0"/>
              <a:t>Роль </a:t>
            </a:r>
            <a:r>
              <a:rPr lang="ru-RU" sz="1800" dirty="0" err="1"/>
              <a:t>lex</a:t>
            </a:r>
            <a:r>
              <a:rPr lang="ru-RU" sz="1800" dirty="0"/>
              <a:t> </a:t>
            </a:r>
            <a:r>
              <a:rPr lang="ru-RU" sz="1800" dirty="0" err="1"/>
              <a:t>mercatoria</a:t>
            </a:r>
            <a:r>
              <a:rPr lang="ru-RU" sz="1800" dirty="0"/>
              <a:t> при регулировании частноправовых отношений, осложненных иностранным элементом в сфере права интеллектуальной собственности, в сфере денежных обязательств и расчетов, спортивного права.</a:t>
            </a:r>
          </a:p>
          <a:p>
            <a:pPr marL="0" indent="0" algn="just">
              <a:buNone/>
            </a:pPr>
            <a:r>
              <a:rPr lang="ru-RU" sz="1800" dirty="0" smtClean="0"/>
              <a:t>Тема </a:t>
            </a:r>
            <a:r>
              <a:rPr lang="ru-RU" sz="1800" dirty="0"/>
              <a:t>6 Проблемы выбора международным коммерческим арбитражем </a:t>
            </a:r>
            <a:r>
              <a:rPr lang="ru-RU" sz="1800" dirty="0" err="1"/>
              <a:t>lex</a:t>
            </a:r>
            <a:r>
              <a:rPr lang="ru-RU" sz="1800" dirty="0"/>
              <a:t> </a:t>
            </a:r>
            <a:r>
              <a:rPr lang="ru-RU" sz="1800" dirty="0" err="1"/>
              <a:t>mercatoria</a:t>
            </a:r>
            <a:r>
              <a:rPr lang="ru-RU" sz="1800" dirty="0"/>
              <a:t> в качестве применимого права.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4934986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Теоретические </a:t>
            </a:r>
            <a:r>
              <a:rPr lang="ru-RU" dirty="0" smtClean="0"/>
              <a:t>опросы;</a:t>
            </a:r>
            <a:endParaRPr lang="ru-RU" dirty="0" smtClean="0"/>
          </a:p>
          <a:p>
            <a:r>
              <a:rPr lang="ru-RU" dirty="0" smtClean="0"/>
              <a:t>Изучение арбитражной практики по спорам, вытекающим из трансграничных договорных обязательств; 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Практикоориентированные </a:t>
            </a:r>
            <a:r>
              <a:rPr lang="ru-RU" dirty="0" smtClean="0">
                <a:solidFill>
                  <a:prstClr val="black"/>
                </a:solidFill>
              </a:rPr>
              <a:t>задачи;</a:t>
            </a:r>
            <a:endParaRPr lang="ru-RU" dirty="0" smtClean="0"/>
          </a:p>
          <a:p>
            <a:r>
              <a:rPr lang="ru-RU" dirty="0" smtClean="0"/>
              <a:t>Подготовка </a:t>
            </a:r>
            <a:r>
              <a:rPr lang="ru-RU" dirty="0" smtClean="0"/>
              <a:t>процессуальных </a:t>
            </a:r>
            <a:r>
              <a:rPr lang="ru-RU" dirty="0" smtClean="0"/>
              <a:t>документов;</a:t>
            </a:r>
            <a:endParaRPr lang="ru-RU" dirty="0" smtClean="0"/>
          </a:p>
          <a:p>
            <a:r>
              <a:rPr lang="ru-RU" dirty="0" smtClean="0"/>
              <a:t>Моделирование процедуры арбитрирования по спорам, вытекающим из внешнеэкономических контрактов.</a:t>
            </a:r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6097" y="391772"/>
            <a:ext cx="3010245" cy="214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/>
              <a:t>Внешнеэкономические </a:t>
            </a:r>
            <a:r>
              <a:rPr lang="ru-RU" dirty="0"/>
              <a:t>сделки;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/>
              <a:t>Международное право интеллектуальной собственности;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/>
              <a:t>Право всемирной торговой организации.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866" y="777019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Знание </a:t>
            </a:r>
            <a:r>
              <a:rPr lang="ru-RU" dirty="0"/>
              <a:t>законодательства РФ, общепризнанных принципов и норм международного </a:t>
            </a:r>
            <a:r>
              <a:rPr lang="ru-RU" dirty="0" smtClean="0"/>
              <a:t>права </a:t>
            </a:r>
            <a:r>
              <a:rPr lang="ru-RU" dirty="0"/>
              <a:t>в сфере </a:t>
            </a:r>
            <a:r>
              <a:rPr lang="ru-RU" dirty="0" smtClean="0"/>
              <a:t>трансграничных договорных отношений;</a:t>
            </a:r>
          </a:p>
          <a:p>
            <a:pPr algn="just"/>
            <a:r>
              <a:rPr lang="ru-RU" dirty="0" smtClean="0"/>
              <a:t>Умение </a:t>
            </a:r>
            <a:r>
              <a:rPr lang="ru-RU" dirty="0"/>
              <a:t>определять </a:t>
            </a:r>
            <a:r>
              <a:rPr lang="ru-RU" dirty="0" smtClean="0"/>
              <a:t>и применять подлежащие </a:t>
            </a:r>
            <a:r>
              <a:rPr lang="ru-RU" dirty="0"/>
              <a:t>применению </a:t>
            </a:r>
            <a:r>
              <a:rPr lang="ru-RU" dirty="0" smtClean="0"/>
              <a:t>правовые нормы при заключении внешнеэкономических контрактов; </a:t>
            </a:r>
            <a:endParaRPr lang="ru-RU" dirty="0"/>
          </a:p>
          <a:p>
            <a:pPr algn="just"/>
            <a:r>
              <a:rPr lang="ru-RU" dirty="0" smtClean="0"/>
              <a:t>Владение методикой  </a:t>
            </a:r>
            <a:r>
              <a:rPr lang="ru-RU" dirty="0"/>
              <a:t>составления юридических </a:t>
            </a:r>
            <a:r>
              <a:rPr lang="ru-RU" dirty="0" smtClean="0"/>
              <a:t>документов </a:t>
            </a:r>
            <a:r>
              <a:rPr lang="ru-RU" dirty="0"/>
              <a:t>в сфере </a:t>
            </a:r>
            <a:r>
              <a:rPr lang="ru-RU" dirty="0" smtClean="0"/>
              <a:t>трансграничных договорных отношений; </a:t>
            </a:r>
            <a:endParaRPr lang="ru-RU" dirty="0" smtClean="0"/>
          </a:p>
          <a:p>
            <a:pPr algn="just"/>
            <a:r>
              <a:rPr lang="ru-RU" dirty="0" smtClean="0"/>
              <a:t>Обладание навыками консультирования, </a:t>
            </a:r>
            <a:r>
              <a:rPr lang="ru-RU" dirty="0"/>
              <a:t>оказания правовой помощи </a:t>
            </a:r>
            <a:r>
              <a:rPr lang="ru-RU" dirty="0" smtClean="0"/>
              <a:t>по </a:t>
            </a:r>
            <a:r>
              <a:rPr lang="ru-RU" dirty="0"/>
              <a:t>вопросам заключения, исполнения, расторжения внешнеэкономических </a:t>
            </a:r>
            <a:r>
              <a:rPr lang="ru-RU" dirty="0" smtClean="0"/>
              <a:t>сделок</a:t>
            </a:r>
            <a:r>
              <a:rPr lang="ru-RU" dirty="0"/>
              <a:t>.</a:t>
            </a:r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1408</TotalTime>
  <Words>445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Roboto Medium</vt:lpstr>
      <vt:lpstr>Symbol</vt:lpstr>
      <vt:lpstr>Times New Roman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Пользователь Windows</cp:lastModifiedBy>
  <cp:revision>138</cp:revision>
  <dcterms:created xsi:type="dcterms:W3CDTF">2020-12-02T14:35:45Z</dcterms:created>
  <dcterms:modified xsi:type="dcterms:W3CDTF">2022-02-10T09:39:52Z</dcterms:modified>
</cp:coreProperties>
</file>